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267" r:id="rId3"/>
    <p:sldId id="281" r:id="rId4"/>
    <p:sldId id="294" r:id="rId5"/>
    <p:sldId id="296" r:id="rId6"/>
    <p:sldId id="295" r:id="rId7"/>
    <p:sldId id="278" r:id="rId8"/>
    <p:sldId id="292" r:id="rId9"/>
    <p:sldId id="282" r:id="rId10"/>
    <p:sldId id="285" r:id="rId11"/>
    <p:sldId id="290" r:id="rId12"/>
    <p:sldId id="291" r:id="rId13"/>
    <p:sldId id="289" r:id="rId14"/>
    <p:sldId id="279" r:id="rId15"/>
    <p:sldId id="288" r:id="rId16"/>
    <p:sldId id="283" r:id="rId17"/>
    <p:sldId id="286" r:id="rId18"/>
    <p:sldId id="287" r:id="rId19"/>
    <p:sldId id="280" r:id="rId20"/>
    <p:sldId id="293" r:id="rId21"/>
    <p:sldId id="297" r:id="rId22"/>
    <p:sldId id="298" r:id="rId2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6733E7-7B6B-4D34-8690-582EC0B58E18}">
          <p14:sldIdLst>
            <p14:sldId id="277"/>
            <p14:sldId id="267"/>
            <p14:sldId id="281"/>
            <p14:sldId id="294"/>
            <p14:sldId id="296"/>
            <p14:sldId id="295"/>
            <p14:sldId id="278"/>
            <p14:sldId id="292"/>
            <p14:sldId id="282"/>
            <p14:sldId id="285"/>
            <p14:sldId id="290"/>
            <p14:sldId id="291"/>
            <p14:sldId id="289"/>
            <p14:sldId id="279"/>
            <p14:sldId id="288"/>
            <p14:sldId id="283"/>
            <p14:sldId id="286"/>
            <p14:sldId id="287"/>
            <p14:sldId id="280"/>
            <p14:sldId id="293"/>
            <p14:sldId id="297"/>
          </p14:sldIdLst>
        </p14:section>
        <p14:section name="Toplantı Tutanakları" id="{6AD88523-0641-4BBC-9E41-21B12DF0F398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98" d="100"/>
          <a:sy n="98" d="100"/>
        </p:scale>
        <p:origin x="110" y="12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en-US"/>
              <a:t>jon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1/5/2017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r>
              <a:rPr lang="en-US"/>
              <a:t>jon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1/5/2017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/>
              <a:t>Click to edit Master subtitle style</a:t>
            </a: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200"/>
            </a:lvl1pPr>
          </a:lstStyle>
          <a:p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 err="1"/>
              <a:t>Kriminal</a:t>
            </a:r>
            <a:r>
              <a:rPr lang="en-GB" dirty="0"/>
              <a:t> </a:t>
            </a:r>
            <a:r>
              <a:rPr lang="en-GB" dirty="0" err="1"/>
              <a:t>Olayların</a:t>
            </a:r>
            <a:r>
              <a:rPr lang="en-GB" dirty="0"/>
              <a:t> </a:t>
            </a:r>
            <a:r>
              <a:rPr lang="en-GB" dirty="0" err="1"/>
              <a:t>Azaltılması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 Haziran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 Haziran 2022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 Haziran 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 Haziran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 Haziran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 Haziran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Kriminal Olayların Azaltılması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90486"/>
            <a:ext cx="9896475" cy="1876425"/>
          </a:xfrm>
        </p:spPr>
        <p:txBody>
          <a:bodyPr rtlCol="0">
            <a:normAutofit/>
          </a:bodyPr>
          <a:lstStyle/>
          <a:p>
            <a:pPr rtl="0"/>
            <a:r>
              <a:rPr lang="tr-TR" sz="6000" dirty="0" err="1"/>
              <a:t>Kriminal</a:t>
            </a:r>
            <a:r>
              <a:rPr lang="tr-TR" sz="6000" dirty="0"/>
              <a:t> Olayların azaltılması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7425" y="5524501"/>
            <a:ext cx="3495675" cy="438150"/>
          </a:xfrm>
        </p:spPr>
        <p:txBody>
          <a:bodyPr rtlCol="0">
            <a:normAutofit/>
          </a:bodyPr>
          <a:lstStyle/>
          <a:p>
            <a:pPr rtl="0"/>
            <a:r>
              <a:rPr lang="tr-TR" sz="1800" dirty="0">
                <a:solidFill>
                  <a:schemeClr val="accent1">
                    <a:lumMod val="75000"/>
                  </a:schemeClr>
                </a:solidFill>
              </a:rPr>
              <a:t>2 haziran 2022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0445B-B06E-8B2F-8A15-8A90558CD01B}"/>
              </a:ext>
            </a:extLst>
          </p:cNvPr>
          <p:cNvSpPr txBox="1"/>
          <p:nvPr/>
        </p:nvSpPr>
        <p:spPr>
          <a:xfrm>
            <a:off x="771525" y="2262455"/>
            <a:ext cx="54578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/>
              <a:t>HAZIRLAYANLAR:</a:t>
            </a:r>
          </a:p>
          <a:p>
            <a:r>
              <a:rPr lang="tr-TR" sz="2000" dirty="0"/>
              <a:t>YILDIRIM ÇAT, LİDER</a:t>
            </a:r>
          </a:p>
          <a:p>
            <a:r>
              <a:rPr lang="tr-TR" sz="2000" dirty="0"/>
              <a:t>HAMZA HARUN ERCUL, RAPORTÖR</a:t>
            </a:r>
          </a:p>
          <a:p>
            <a:r>
              <a:rPr lang="tr-TR" sz="2000" dirty="0"/>
              <a:t>SENANUR TAKIR, ÜYE</a:t>
            </a:r>
          </a:p>
          <a:p>
            <a:endParaRPr lang="tr-TR" sz="2000" dirty="0"/>
          </a:p>
          <a:p>
            <a:r>
              <a:rPr lang="tr-TR" sz="2000" dirty="0"/>
              <a:t>DANIŞMAN:</a:t>
            </a:r>
          </a:p>
          <a:p>
            <a:r>
              <a:rPr lang="tr-TR" sz="2000" dirty="0"/>
              <a:t>PROF. DR. KEMAL FİDANBOYLU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2CC2-81EA-5ADF-458A-EADF5C9D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29348"/>
            <a:ext cx="9601199" cy="666750"/>
          </a:xfrm>
        </p:spPr>
        <p:txBody>
          <a:bodyPr/>
          <a:lstStyle/>
          <a:p>
            <a:r>
              <a:rPr lang="tr-TR" dirty="0"/>
              <a:t>2.2 </a:t>
            </a:r>
            <a:r>
              <a:rPr lang="tr-TR" dirty="0" err="1"/>
              <a:t>acfos</a:t>
            </a:r>
            <a:r>
              <a:rPr lang="tr-TR" dirty="0"/>
              <a:t> MİMARİSİ(</a:t>
            </a:r>
            <a:r>
              <a:rPr lang="tr-TR" sz="2000" dirty="0">
                <a:latin typeface="+mn-lt"/>
              </a:rPr>
              <a:t>Devam</a:t>
            </a:r>
            <a:r>
              <a:rPr lang="tr-TR" dirty="0"/>
              <a:t>)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330D1-977C-E8C0-E850-6BDFEFED4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CF145-F5EF-4160-0CCE-64B5DCF5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4125E-62B6-B7C9-15DC-9DA99570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4B581-A2C6-D996-E7C4-9D6741BA23EF}"/>
              </a:ext>
            </a:extLst>
          </p:cNvPr>
          <p:cNvSpPr/>
          <p:nvPr/>
        </p:nvSpPr>
        <p:spPr>
          <a:xfrm>
            <a:off x="4448175" y="5571401"/>
            <a:ext cx="2876550" cy="3245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ACFOS KATMANLARI</a:t>
            </a:r>
            <a:endParaRPr lang="en-GB" dirty="0"/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226AA02D-C3E1-CC1A-E082-90DFA3565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286597"/>
            <a:ext cx="9601200" cy="4094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56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0B78-26A7-0DF9-54A6-B90E7A34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2.2 </a:t>
            </a:r>
            <a:r>
              <a:rPr lang="tr-TR" dirty="0" err="1"/>
              <a:t>acfos</a:t>
            </a:r>
            <a:r>
              <a:rPr lang="tr-TR" dirty="0"/>
              <a:t> mimarisi</a:t>
            </a:r>
            <a:r>
              <a:rPr lang="tr-TR" sz="2000" dirty="0"/>
              <a:t>(devam): </a:t>
            </a:r>
            <a:r>
              <a:rPr lang="tr-TR" dirty="0"/>
              <a:t>Görüntü işleme</a:t>
            </a:r>
            <a:endParaRPr lang="en-GB" dirty="0"/>
          </a:p>
        </p:txBody>
      </p:sp>
      <p:pic>
        <p:nvPicPr>
          <p:cNvPr id="9" name="Content Placeholder 8" descr="A picture containing wall, person, indoor, mirror&#10;&#10;Description automatically generated">
            <a:extLst>
              <a:ext uri="{FF2B5EF4-FFF2-40B4-BE49-F238E27FC236}">
                <a16:creationId xmlns:a16="http://schemas.microsoft.com/office/drawing/2014/main" id="{AD5D614C-9975-72E6-F23F-5D1C9528B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67" y="1960750"/>
            <a:ext cx="4760008" cy="2867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6D5D3-7F76-CCEB-763B-E44CF26E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Kriminal</a:t>
            </a:r>
            <a:r>
              <a:rPr lang="en-GB" dirty="0"/>
              <a:t> </a:t>
            </a:r>
            <a:r>
              <a:rPr lang="en-GB" dirty="0" err="1"/>
              <a:t>Olayların</a:t>
            </a:r>
            <a:r>
              <a:rPr lang="en-GB" dirty="0"/>
              <a:t> </a:t>
            </a:r>
            <a:r>
              <a:rPr lang="en-GB" dirty="0" err="1"/>
              <a:t>Azaltılması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59F1E-FACF-6C2E-043F-12768307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7E4D4-0AF1-FDE5-D224-A1565485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4B43D-4A0B-BE2A-B8F9-5CE47456C645}"/>
              </a:ext>
            </a:extLst>
          </p:cNvPr>
          <p:cNvSpPr txBox="1"/>
          <p:nvPr/>
        </p:nvSpPr>
        <p:spPr>
          <a:xfrm>
            <a:off x="933450" y="5905500"/>
            <a:ext cx="10791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100" b="0" i="0" u="none" strike="noStrike" baseline="0" dirty="0">
                <a:latin typeface="TimesLTStd-Roman"/>
              </a:rPr>
              <a:t>[4] </a:t>
            </a:r>
            <a:r>
              <a:rPr lang="en-GB" sz="1100" b="0" i="0" u="none" strike="noStrike" baseline="0" dirty="0">
                <a:latin typeface="TimesLTStd-Roman"/>
              </a:rPr>
              <a:t>H. </a:t>
            </a:r>
            <a:r>
              <a:rPr lang="en-GB" sz="1100" b="0" i="0" u="none" strike="noStrike" baseline="0" dirty="0" err="1">
                <a:latin typeface="TimesLTStd-Roman"/>
              </a:rPr>
              <a:t>Camboim</a:t>
            </a:r>
            <a:r>
              <a:rPr lang="en-GB" sz="1100" b="0" i="0" u="none" strike="noStrike" baseline="0" dirty="0">
                <a:latin typeface="TimesLTStd-Roman"/>
              </a:rPr>
              <a:t>, ``Cloud computing assisted smart surveillance based safe</a:t>
            </a:r>
            <a:r>
              <a:rPr lang="tr-TR" sz="1100" b="0" i="0" u="none" strike="noStrike" baseline="0" dirty="0">
                <a:latin typeface="TimesLTStd-Roman"/>
              </a:rPr>
              <a:t> </a:t>
            </a:r>
            <a:r>
              <a:rPr lang="en-GB" sz="1100" b="0" i="0" u="none" strike="noStrike" baseline="0" dirty="0">
                <a:latin typeface="TimesLTStd-Roman"/>
              </a:rPr>
              <a:t>transportation system to improve crime assistance on smart cities,''</a:t>
            </a:r>
            <a:endParaRPr lang="en-GB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BD590-56DD-2B37-557B-1BC38318C5E8}"/>
              </a:ext>
            </a:extLst>
          </p:cNvPr>
          <p:cNvSpPr txBox="1"/>
          <p:nvPr/>
        </p:nvSpPr>
        <p:spPr>
          <a:xfrm>
            <a:off x="1295400" y="1960750"/>
            <a:ext cx="46291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/>
              <a:t>Görüntü ön işleme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/>
              <a:t>Öznitelik bulma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/>
              <a:t>Görüntü sınıflandırma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9E9A0-E54D-530B-6D19-5740A2300773}"/>
              </a:ext>
            </a:extLst>
          </p:cNvPr>
          <p:cNvSpPr/>
          <p:nvPr/>
        </p:nvSpPr>
        <p:spPr>
          <a:xfrm>
            <a:off x="7858123" y="4989071"/>
            <a:ext cx="3038476" cy="478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Şekil 4. Gerçek-zamanlı suç nesnesi tanımlaması [4]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9608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9A63-FDA0-C206-F8D6-79D5B8646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81000"/>
            <a:ext cx="9801225" cy="1143000"/>
          </a:xfrm>
        </p:spPr>
        <p:txBody>
          <a:bodyPr/>
          <a:lstStyle/>
          <a:p>
            <a:r>
              <a:rPr lang="tr-TR" dirty="0"/>
              <a:t>2.2 </a:t>
            </a:r>
            <a:r>
              <a:rPr lang="tr-TR" dirty="0" err="1"/>
              <a:t>acfos</a:t>
            </a:r>
            <a:r>
              <a:rPr lang="tr-TR" dirty="0"/>
              <a:t> mimarisi</a:t>
            </a:r>
            <a:r>
              <a:rPr lang="tr-TR" sz="2000" dirty="0"/>
              <a:t>(devam): </a:t>
            </a:r>
            <a:r>
              <a:rPr lang="tr-TR" dirty="0"/>
              <a:t>KNN VE FASTER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EE241-5417-BD55-6EC5-F73F0735A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5067300" cy="4114800"/>
          </a:xfrm>
        </p:spPr>
        <p:txBody>
          <a:bodyPr>
            <a:normAutofit/>
          </a:bodyPr>
          <a:lstStyle/>
          <a:p>
            <a:r>
              <a:rPr lang="tr-TR" sz="2800" dirty="0"/>
              <a:t>Örüntü tanıma için KNN Sınıflandırma modelini kullandık</a:t>
            </a:r>
          </a:p>
          <a:p>
            <a:pPr marL="45720" indent="0">
              <a:buNone/>
            </a:pPr>
            <a:endParaRPr lang="tr-TR" sz="2800" dirty="0"/>
          </a:p>
          <a:p>
            <a:r>
              <a:rPr lang="tr-TR" sz="2800" dirty="0"/>
              <a:t>Nesne tayini için </a:t>
            </a:r>
            <a:r>
              <a:rPr lang="tr-TR" sz="2800" dirty="0" err="1"/>
              <a:t>Faster</a:t>
            </a:r>
            <a:r>
              <a:rPr lang="tr-TR" sz="2800" dirty="0"/>
              <a:t> RCNN modelini kullandık</a:t>
            </a:r>
            <a:endParaRPr lang="en-GB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31542-56E9-26CC-8F3D-C1865FC3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64B74-78D6-1E28-EFAD-98BDE827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2B656-A726-8709-72A7-A6CEFE1B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028DECC-DBFE-A0F5-A1F8-067ABC23A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61" y="1828800"/>
            <a:ext cx="4146464" cy="2476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FACDBE-AE2C-4107-BFE0-DEEF616414B6}"/>
              </a:ext>
            </a:extLst>
          </p:cNvPr>
          <p:cNvSpPr/>
          <p:nvPr/>
        </p:nvSpPr>
        <p:spPr>
          <a:xfrm>
            <a:off x="7475955" y="4402243"/>
            <a:ext cx="3514599" cy="3917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Şekil 5. KNN modeline genel bakış [5]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96A23A-B001-E6AD-B8CC-C4285D8046A6}"/>
              </a:ext>
            </a:extLst>
          </p:cNvPr>
          <p:cNvSpPr txBox="1"/>
          <p:nvPr/>
        </p:nvSpPr>
        <p:spPr>
          <a:xfrm>
            <a:off x="612559" y="5813074"/>
            <a:ext cx="5370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[5] </a:t>
            </a:r>
            <a:r>
              <a:rPr lang="tr-TR" sz="1100" dirty="0" err="1"/>
              <a:t>Boateng</a:t>
            </a:r>
            <a:r>
              <a:rPr lang="tr-TR" sz="1100" dirty="0"/>
              <a:t>, </a:t>
            </a:r>
            <a:r>
              <a:rPr lang="tr-TR" sz="1100" dirty="0" err="1"/>
              <a:t>Otoo</a:t>
            </a:r>
            <a:r>
              <a:rPr lang="tr-TR" sz="1100" dirty="0"/>
              <a:t>, </a:t>
            </a:r>
            <a:r>
              <a:rPr lang="tr-TR" sz="1100" dirty="0" err="1"/>
              <a:t>Abaye</a:t>
            </a:r>
            <a:r>
              <a:rPr lang="tr-TR" sz="1100" dirty="0"/>
              <a:t>, Basic </a:t>
            </a:r>
            <a:r>
              <a:rPr lang="tr-TR" sz="1100" dirty="0" err="1"/>
              <a:t>Tenets</a:t>
            </a:r>
            <a:r>
              <a:rPr lang="tr-TR" sz="1100" dirty="0"/>
              <a:t> of </a:t>
            </a:r>
            <a:r>
              <a:rPr lang="tr-TR" sz="1100" dirty="0" err="1"/>
              <a:t>Classification</a:t>
            </a:r>
            <a:r>
              <a:rPr lang="tr-TR" sz="1100" dirty="0"/>
              <a:t> </a:t>
            </a:r>
            <a:r>
              <a:rPr lang="tr-TR" sz="1100" dirty="0" err="1"/>
              <a:t>Algorithms</a:t>
            </a:r>
            <a:r>
              <a:rPr lang="tr-TR" sz="1100" dirty="0"/>
              <a:t> K-</a:t>
            </a:r>
            <a:r>
              <a:rPr lang="tr-TR" sz="1100" dirty="0" err="1"/>
              <a:t>Nearest</a:t>
            </a:r>
            <a:r>
              <a:rPr lang="tr-TR" sz="1100" dirty="0"/>
              <a:t>-</a:t>
            </a:r>
            <a:r>
              <a:rPr lang="tr-TR" sz="1100" dirty="0" err="1"/>
              <a:t>Neighbour</a:t>
            </a:r>
            <a:r>
              <a:rPr lang="tr-TR" sz="1100" dirty="0"/>
              <a:t> </a:t>
            </a:r>
            <a:r>
              <a:rPr lang="en-GB" sz="1100" dirty="0"/>
              <a:t>, Support Vector Machine, Random Forest and Neural Network: A Review</a:t>
            </a:r>
          </a:p>
        </p:txBody>
      </p:sp>
    </p:spTree>
    <p:extLst>
      <p:ext uri="{BB962C8B-B14F-4D97-AF65-F5344CB8AC3E}">
        <p14:creationId xmlns:p14="http://schemas.microsoft.com/office/powerpoint/2010/main" val="7860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E29A-7A28-0709-9020-C0A1D2B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 anchor="b">
            <a:normAutofit/>
          </a:bodyPr>
          <a:lstStyle/>
          <a:p>
            <a:r>
              <a:rPr lang="tr-TR" dirty="0"/>
              <a:t>2.3 Analiz yöntemi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8626963-EEBE-EB6F-E094-CD0032580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/>
          <a:p>
            <a:r>
              <a:rPr lang="tr-TR" sz="2800" dirty="0" err="1"/>
              <a:t>ACFOS’un</a:t>
            </a:r>
            <a:r>
              <a:rPr lang="tr-TR" sz="2800" dirty="0"/>
              <a:t> performans analizinin yapılması için Amerika’nın Chicago şehrinde 2001’den günümüze kadar gerçekleşen suçların veri setini kullandık.</a:t>
            </a:r>
            <a:endParaRPr lang="en-US" sz="2800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98DD0C5B-187E-6E2F-9915-96D12720C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80" y="1911350"/>
            <a:ext cx="5293647" cy="2832100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E240E-B5D9-4654-F8C2-AA83EBDC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0" y="6419462"/>
            <a:ext cx="5181600" cy="23890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/>
              <a:t>Kriminal Olayların Azaltılması</a:t>
            </a:r>
            <a:endParaRPr lang="en-gb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8DCD6-A134-79B8-599E-A77F3478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6170" y="6419462"/>
            <a:ext cx="1351383" cy="23890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2 Haziran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EBA31-5524-F74E-0E6A-BB6A13265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358" y="6419462"/>
            <a:ext cx="698241" cy="238902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z="10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2C5C1-9517-66BB-4E5F-03E7F45D4CF5}"/>
              </a:ext>
            </a:extLst>
          </p:cNvPr>
          <p:cNvSpPr/>
          <p:nvPr/>
        </p:nvSpPr>
        <p:spPr>
          <a:xfrm>
            <a:off x="7339404" y="4824176"/>
            <a:ext cx="2926650" cy="3850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Şekil 6. Chicago suç veri seti [6]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1957C-CB87-DBF8-5B85-40E039815752}"/>
              </a:ext>
            </a:extLst>
          </p:cNvPr>
          <p:cNvSpPr txBox="1"/>
          <p:nvPr/>
        </p:nvSpPr>
        <p:spPr>
          <a:xfrm>
            <a:off x="665825" y="5943600"/>
            <a:ext cx="6019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[6] </a:t>
            </a:r>
            <a:r>
              <a:rPr lang="en-GB" sz="1100" dirty="0"/>
              <a:t>https://www.kaggle.com/datasets/chicago/chicago-crime</a:t>
            </a:r>
          </a:p>
        </p:txBody>
      </p:sp>
    </p:spTree>
    <p:extLst>
      <p:ext uri="{BB962C8B-B14F-4D97-AF65-F5344CB8AC3E}">
        <p14:creationId xmlns:p14="http://schemas.microsoft.com/office/powerpoint/2010/main" val="96823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1143000"/>
          </a:xfrm>
        </p:spPr>
        <p:txBody>
          <a:bodyPr rtlCol="0"/>
          <a:lstStyle/>
          <a:p>
            <a:pPr rtl="0"/>
            <a:r>
              <a:rPr lang="tr-TR" dirty="0"/>
              <a:t>SUNUM AKIŞI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371600"/>
            <a:ext cx="9601200" cy="4114800"/>
          </a:xfrm>
        </p:spPr>
        <p:txBody>
          <a:bodyPr rtlCol="0">
            <a:normAutofit fontScale="70000" lnSpcReduction="20000"/>
          </a:bodyPr>
          <a:lstStyle/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GİRİŞ</a:t>
            </a:r>
          </a:p>
          <a:p>
            <a:pPr marL="365760" lvl="1" indent="0">
              <a:buNone/>
            </a:pPr>
            <a:r>
              <a:rPr lang="tr-TR" sz="2200" dirty="0"/>
              <a:t>1.1 HİPOTEZ</a:t>
            </a:r>
          </a:p>
          <a:p>
            <a:pPr marL="365760" lvl="1" indent="0">
              <a:buNone/>
            </a:pPr>
            <a:r>
              <a:rPr lang="tr-TR" sz="2200" dirty="0"/>
              <a:t>1.2 GEREKÇE</a:t>
            </a:r>
          </a:p>
          <a:p>
            <a:pPr marL="365760" lvl="1" indent="0">
              <a:buNone/>
            </a:pPr>
            <a:r>
              <a:rPr lang="tr-TR" sz="2200" dirty="0"/>
              <a:t>1.3 LİTERATÜR</a:t>
            </a:r>
          </a:p>
          <a:p>
            <a:pPr marL="365760" lvl="1" indent="0">
              <a:buNone/>
            </a:pPr>
            <a:r>
              <a:rPr lang="tr-TR" sz="2200" dirty="0"/>
              <a:t>1.4 HEDEFLER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YÖNTEMLER</a:t>
            </a:r>
          </a:p>
          <a:p>
            <a:pPr marL="365760" lvl="1" indent="0">
              <a:buNone/>
            </a:pPr>
            <a:r>
              <a:rPr lang="tr-TR" sz="2200" dirty="0"/>
              <a:t>2.1 SİS BİLİŞİM</a:t>
            </a:r>
          </a:p>
          <a:p>
            <a:pPr marL="365760" lvl="1" indent="0">
              <a:buNone/>
            </a:pPr>
            <a:r>
              <a:rPr lang="tr-TR" sz="2200" dirty="0"/>
              <a:t>2.1 ACFOS MİMARİSİ</a:t>
            </a:r>
          </a:p>
          <a:p>
            <a:pPr marL="365760" lvl="1" indent="0">
              <a:buNone/>
            </a:pPr>
            <a:r>
              <a:rPr lang="tr-TR" sz="2200" dirty="0"/>
              <a:t>2.2 ANALİZ YÖNTEMİ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BULGULAR</a:t>
            </a:r>
          </a:p>
          <a:p>
            <a:pPr marL="365760" lvl="1" indent="0">
              <a:buNone/>
            </a:pPr>
            <a:r>
              <a:rPr lang="tr-TR" sz="2200" dirty="0"/>
              <a:t>3.1 ULAŞILAN HEDEFLER</a:t>
            </a:r>
          </a:p>
          <a:p>
            <a:pPr marL="365760" lvl="1" indent="0">
              <a:buNone/>
            </a:pPr>
            <a:r>
              <a:rPr lang="tr-TR" sz="2200" dirty="0"/>
              <a:t>3.2 VERİLER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SONUÇLAR</a:t>
            </a:r>
          </a:p>
          <a:p>
            <a:pPr marL="365760" lvl="1" indent="0">
              <a:buNone/>
            </a:pPr>
            <a:endParaRPr lang="tr-TR" sz="2200" dirty="0"/>
          </a:p>
          <a:p>
            <a:pPr rtl="0"/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F6BF-771F-460A-7CA9-D796DDBB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2 </a:t>
            </a:r>
            <a:r>
              <a:rPr lang="en-US" dirty="0" err="1"/>
              <a:t>Haziran</a:t>
            </a:r>
            <a:r>
              <a:rPr lang="en-US" dirty="0"/>
              <a:t> </a:t>
            </a:r>
            <a:r>
              <a:rPr lang="en-US" sz="1200" dirty="0"/>
              <a:t>2022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A2D0B-0F5F-4406-D68A-6F4F3B0E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Kriminal</a:t>
            </a:r>
            <a:r>
              <a:rPr lang="en-GB" dirty="0"/>
              <a:t> </a:t>
            </a:r>
            <a:r>
              <a:rPr lang="en-GB" dirty="0" err="1"/>
              <a:t>Olayların</a:t>
            </a:r>
            <a:r>
              <a:rPr lang="en-GB" dirty="0"/>
              <a:t> </a:t>
            </a:r>
            <a:r>
              <a:rPr lang="en-GB" dirty="0" err="1"/>
              <a:t>Azaltılması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2206AC-0E4D-0623-CCDA-CE874ADB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691CD53-A205-3405-D3F9-9F86831C8356}"/>
              </a:ext>
            </a:extLst>
          </p:cNvPr>
          <p:cNvSpPr/>
          <p:nvPr/>
        </p:nvSpPr>
        <p:spPr>
          <a:xfrm>
            <a:off x="828675" y="4125434"/>
            <a:ext cx="466724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7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2C32-FDBB-F735-71CC-BA68A31D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3.1 ulaşılan hedefler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1F54-05AB-976F-AE21-97E1DE1E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HASSASİYET SEVİYESİ</a:t>
            </a:r>
          </a:p>
          <a:p>
            <a:endParaRPr lang="tr-TR" sz="2800" dirty="0"/>
          </a:p>
          <a:p>
            <a:r>
              <a:rPr lang="tr-TR" sz="2800" dirty="0"/>
              <a:t>TUTUKLANMA ORANI</a:t>
            </a:r>
          </a:p>
          <a:p>
            <a:endParaRPr lang="tr-TR" sz="2800" dirty="0"/>
          </a:p>
          <a:p>
            <a:r>
              <a:rPr lang="tr-TR" sz="2800" dirty="0"/>
              <a:t>DÜŞÜK VERİ HACMİ</a:t>
            </a:r>
            <a:endParaRPr lang="en-GB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747A2-80D9-3C56-EE78-8A8E58F7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B8BCB-3556-6A73-4880-43172BE6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A4E7F-C71E-A62B-E7A0-31BBDD18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3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1AEB0A86-79EA-C7D6-D742-1189C8E7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tr-TR" dirty="0"/>
              <a:t>3.2  veriler: hassasiyet oranı</a:t>
            </a:r>
            <a:endParaRPr lang="en-US" dirty="0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4004ED8C-3F99-206F-7156-A0543EF5B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72201" y="1828800"/>
            <a:ext cx="7447597" cy="4114800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6503A-82EA-BAA5-1B2B-125C269B0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0" y="6419462"/>
            <a:ext cx="5181600" cy="23890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 err="1"/>
              <a:t>Kriminal</a:t>
            </a:r>
            <a:r>
              <a:rPr lang="en-GB" sz="1000"/>
              <a:t> </a:t>
            </a:r>
            <a:r>
              <a:rPr lang="en-GB" sz="1000" err="1"/>
              <a:t>Olayların</a:t>
            </a:r>
            <a:r>
              <a:rPr lang="en-GB" sz="1000"/>
              <a:t> </a:t>
            </a:r>
            <a:r>
              <a:rPr lang="en-GB" sz="1000" err="1"/>
              <a:t>Azaltılması</a:t>
            </a:r>
            <a:endParaRPr lang="en-gb" sz="1000"/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B6AAE438-A29B-F5AB-1CA0-6BE3A268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6170" y="6419462"/>
            <a:ext cx="1351383" cy="238902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2 Haziran 2022</a:t>
            </a:r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2A747D4A-1F9C-8F9D-98CD-4D416D1C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358" y="6419462"/>
            <a:ext cx="698241" cy="238902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z="10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000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9193C587-9584-13A3-1743-15B69EC1C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 </a:t>
            </a:r>
            <a:r>
              <a:rPr lang="en-US" dirty="0" err="1"/>
              <a:t>Haziran</a:t>
            </a:r>
            <a:r>
              <a:rPr lang="en-US" dirty="0"/>
              <a:t> 2022</a:t>
            </a:r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50C9CE80-F8D4-8D9D-CE5B-03E56CDC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E31375A4-56A4-47D6-9801-1991572033F7}" type="slidenum">
              <a:rPr lang="en-US" smtClean="0"/>
              <a:pPr rtl="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5A2-D987-0954-4F71-2C1F4BA5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3.2 veriler</a:t>
            </a:r>
            <a:r>
              <a:rPr lang="tr-TR" sz="2000" dirty="0"/>
              <a:t>(DEVAM): </a:t>
            </a:r>
            <a:r>
              <a:rPr lang="tr-TR" dirty="0"/>
              <a:t>tutuklanma oranı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1D5392-72E1-D23E-5A69-87973D273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88" y="1676400"/>
            <a:ext cx="6162623" cy="38195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D2720-5794-0973-052D-B4769C7C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D193D-419F-1A97-C9A7-BF16ED10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1A607-7B1C-2941-9997-E36354B2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5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3A35E-624E-D9F5-13A7-0DC7EB7D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3.2 veriler</a:t>
            </a:r>
            <a:r>
              <a:rPr lang="tr-TR" sz="2000" dirty="0"/>
              <a:t>(DEVAM): </a:t>
            </a:r>
            <a:r>
              <a:rPr lang="tr-TR" dirty="0"/>
              <a:t>karmaşıklık matrisi</a:t>
            </a:r>
            <a:endParaRPr lang="en-GB" dirty="0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22D914D9-734C-6A0C-937D-EB3B60E4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965942"/>
            <a:ext cx="5398363" cy="1257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E4932-AF38-91C4-6AC8-7B2892B0D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8A45E-7090-C4A1-EF55-5D03936E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ACE29-C194-F9BE-949E-70D33045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43E1B06-8E1A-FA13-E525-5EFDF7756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66724"/>
            <a:ext cx="4519994" cy="1261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B7EE408-B91A-17FD-CBED-471983F88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70" y="1965942"/>
            <a:ext cx="3630739" cy="1268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A0A279-D4D6-6A1B-4564-0AA30BFD8BF6}"/>
              </a:ext>
            </a:extLst>
          </p:cNvPr>
          <p:cNvSpPr/>
          <p:nvPr/>
        </p:nvSpPr>
        <p:spPr>
          <a:xfrm>
            <a:off x="7790972" y="3346255"/>
            <a:ext cx="2900474" cy="3302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Şekil 7. Karmaşıklık Matrisi [7]</a:t>
            </a: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C6999-819B-AC9C-4F3F-784BF94A4BCD}"/>
              </a:ext>
            </a:extLst>
          </p:cNvPr>
          <p:cNvSpPr txBox="1"/>
          <p:nvPr/>
        </p:nvSpPr>
        <p:spPr>
          <a:xfrm>
            <a:off x="945662" y="5986585"/>
            <a:ext cx="4681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/>
              <a:t>[7] </a:t>
            </a:r>
            <a:r>
              <a:rPr lang="en-GB" sz="1100" dirty="0"/>
              <a:t>https://towardsdatascience.com/predicting-bankruptcy-f4611afe8d2c</a:t>
            </a:r>
          </a:p>
        </p:txBody>
      </p:sp>
    </p:spTree>
    <p:extLst>
      <p:ext uri="{BB962C8B-B14F-4D97-AF65-F5344CB8AC3E}">
        <p14:creationId xmlns:p14="http://schemas.microsoft.com/office/powerpoint/2010/main" val="286547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1143000"/>
          </a:xfrm>
        </p:spPr>
        <p:txBody>
          <a:bodyPr rtlCol="0"/>
          <a:lstStyle/>
          <a:p>
            <a:pPr rtl="0"/>
            <a:r>
              <a:rPr lang="tr-TR" dirty="0"/>
              <a:t>SUNUM AKIŞI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371600"/>
            <a:ext cx="9601200" cy="4114800"/>
          </a:xfrm>
        </p:spPr>
        <p:txBody>
          <a:bodyPr rtlCol="0">
            <a:normAutofit fontScale="70000" lnSpcReduction="20000"/>
          </a:bodyPr>
          <a:lstStyle/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GİRİŞ</a:t>
            </a:r>
          </a:p>
          <a:p>
            <a:pPr marL="365760" lvl="1" indent="0">
              <a:buNone/>
            </a:pPr>
            <a:r>
              <a:rPr lang="tr-TR" sz="2200" dirty="0"/>
              <a:t>1.1 HİPOTEZ</a:t>
            </a:r>
          </a:p>
          <a:p>
            <a:pPr marL="365760" lvl="1" indent="0">
              <a:buNone/>
            </a:pPr>
            <a:r>
              <a:rPr lang="tr-TR" sz="2200" dirty="0"/>
              <a:t>1.2 GEREKÇE</a:t>
            </a:r>
          </a:p>
          <a:p>
            <a:pPr marL="365760" lvl="1" indent="0">
              <a:buNone/>
            </a:pPr>
            <a:r>
              <a:rPr lang="tr-TR" sz="2200" dirty="0"/>
              <a:t>1.3 LİTERATÜR</a:t>
            </a:r>
          </a:p>
          <a:p>
            <a:pPr marL="365760" lvl="1" indent="0">
              <a:buNone/>
            </a:pPr>
            <a:r>
              <a:rPr lang="tr-TR" sz="2200" dirty="0"/>
              <a:t>1.4 HEDEFLER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YÖNTEMLER</a:t>
            </a:r>
          </a:p>
          <a:p>
            <a:pPr marL="365760" lvl="1" indent="0">
              <a:buNone/>
            </a:pPr>
            <a:r>
              <a:rPr lang="tr-TR" sz="2200" dirty="0"/>
              <a:t>2.1 SİS BİLİŞİM</a:t>
            </a:r>
          </a:p>
          <a:p>
            <a:pPr marL="365760" lvl="1" indent="0">
              <a:buNone/>
            </a:pPr>
            <a:r>
              <a:rPr lang="tr-TR" sz="2200" dirty="0"/>
              <a:t>2.1 ACFOS MİMARİSİ</a:t>
            </a:r>
          </a:p>
          <a:p>
            <a:pPr marL="365760" lvl="1" indent="0">
              <a:buNone/>
            </a:pPr>
            <a:r>
              <a:rPr lang="tr-TR" sz="2200" dirty="0"/>
              <a:t>2.2 ANALİZ YÖNTEMİ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BULGULAR</a:t>
            </a:r>
          </a:p>
          <a:p>
            <a:pPr marL="365760" lvl="1" indent="0">
              <a:buNone/>
            </a:pPr>
            <a:r>
              <a:rPr lang="tr-TR" sz="2200" dirty="0"/>
              <a:t>3.1 ULAŞILAN HEDEFLER</a:t>
            </a:r>
          </a:p>
          <a:p>
            <a:pPr marL="365760" lvl="1" indent="0">
              <a:buNone/>
            </a:pPr>
            <a:r>
              <a:rPr lang="tr-TR" sz="2200" dirty="0"/>
              <a:t>3.2 VERİLER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SONUÇLAR</a:t>
            </a:r>
          </a:p>
          <a:p>
            <a:pPr marL="365760" lvl="1" indent="0">
              <a:buNone/>
            </a:pPr>
            <a:endParaRPr lang="tr-TR" sz="2200" dirty="0"/>
          </a:p>
          <a:p>
            <a:pPr rtl="0"/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F6BF-771F-460A-7CA9-D796DDBB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2 </a:t>
            </a:r>
            <a:r>
              <a:rPr lang="en-US" sz="1200" dirty="0" err="1"/>
              <a:t>Haziran</a:t>
            </a:r>
            <a:r>
              <a:rPr lang="en-US" dirty="0"/>
              <a:t>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A2D0B-0F5F-4406-D68A-6F4F3B0E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Kriminal</a:t>
            </a:r>
            <a:r>
              <a:rPr lang="en-GB" dirty="0"/>
              <a:t> </a:t>
            </a:r>
            <a:r>
              <a:rPr lang="en-GB" dirty="0" err="1"/>
              <a:t>Olayların</a:t>
            </a:r>
            <a:r>
              <a:rPr lang="en-GB" dirty="0"/>
              <a:t> </a:t>
            </a:r>
            <a:r>
              <a:rPr lang="en-GB" dirty="0" err="1"/>
              <a:t>Azaltılması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2206AC-0E4D-0623-CCDA-CE874ADB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691CD53-A205-3405-D3F9-9F86831C8356}"/>
              </a:ext>
            </a:extLst>
          </p:cNvPr>
          <p:cNvSpPr/>
          <p:nvPr/>
        </p:nvSpPr>
        <p:spPr>
          <a:xfrm>
            <a:off x="790575" y="5113538"/>
            <a:ext cx="504824" cy="380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5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1143000"/>
          </a:xfrm>
        </p:spPr>
        <p:txBody>
          <a:bodyPr rtlCol="0"/>
          <a:lstStyle/>
          <a:p>
            <a:pPr rtl="0"/>
            <a:r>
              <a:rPr lang="tr-TR" dirty="0"/>
              <a:t>SUNUM AKIŞI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371600"/>
            <a:ext cx="9601200" cy="4114800"/>
          </a:xfrm>
        </p:spPr>
        <p:txBody>
          <a:bodyPr rtlCol="0">
            <a:normAutofit fontScale="70000" lnSpcReduction="20000"/>
          </a:bodyPr>
          <a:lstStyle/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GİRİŞ</a:t>
            </a:r>
          </a:p>
          <a:p>
            <a:pPr marL="365760" lvl="1" indent="0">
              <a:buNone/>
            </a:pPr>
            <a:r>
              <a:rPr lang="tr-TR" sz="2200" dirty="0"/>
              <a:t>1.1 HİPOTEZ</a:t>
            </a:r>
          </a:p>
          <a:p>
            <a:pPr marL="365760" lvl="1" indent="0">
              <a:buNone/>
            </a:pPr>
            <a:r>
              <a:rPr lang="tr-TR" sz="2200" dirty="0"/>
              <a:t>1.2 GEREKÇE</a:t>
            </a:r>
          </a:p>
          <a:p>
            <a:pPr marL="365760" lvl="1" indent="0">
              <a:buNone/>
            </a:pPr>
            <a:r>
              <a:rPr lang="tr-TR" sz="2200" dirty="0"/>
              <a:t>1.3 LİTERATÜR</a:t>
            </a:r>
          </a:p>
          <a:p>
            <a:pPr marL="365760" lvl="1" indent="0">
              <a:buNone/>
            </a:pPr>
            <a:r>
              <a:rPr lang="tr-TR" sz="2200" dirty="0"/>
              <a:t>1.4 HEDEFLER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YÖNTEMLER</a:t>
            </a:r>
          </a:p>
          <a:p>
            <a:pPr marL="365760" lvl="1" indent="0">
              <a:buNone/>
            </a:pPr>
            <a:r>
              <a:rPr lang="tr-TR" sz="2200" dirty="0"/>
              <a:t>2.1 SİS BİLİŞİM</a:t>
            </a:r>
          </a:p>
          <a:p>
            <a:pPr marL="365760" lvl="1" indent="0">
              <a:buNone/>
            </a:pPr>
            <a:r>
              <a:rPr lang="tr-TR" sz="2200" dirty="0"/>
              <a:t>2.1 ACFOS MİMARİSİ</a:t>
            </a:r>
          </a:p>
          <a:p>
            <a:pPr marL="365760" lvl="1" indent="0">
              <a:buNone/>
            </a:pPr>
            <a:r>
              <a:rPr lang="tr-TR" sz="2200" dirty="0"/>
              <a:t>2.2 ANALİZ YÖNTEMİ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BULGULAR</a:t>
            </a:r>
          </a:p>
          <a:p>
            <a:pPr marL="365760" lvl="1" indent="0">
              <a:buNone/>
            </a:pPr>
            <a:r>
              <a:rPr lang="tr-TR" sz="2200" dirty="0"/>
              <a:t>3.1 ULAŞILAN HEDEFLER</a:t>
            </a:r>
          </a:p>
          <a:p>
            <a:pPr marL="365760" lvl="1" indent="0">
              <a:buNone/>
            </a:pPr>
            <a:r>
              <a:rPr lang="tr-TR" sz="2200" dirty="0"/>
              <a:t>3.2 VERİLER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SONUÇLAR </a:t>
            </a:r>
          </a:p>
          <a:p>
            <a:pPr marL="45720" indent="0" rtl="0">
              <a:buNone/>
            </a:pPr>
            <a:endParaRPr lang="tr-TR" sz="2400" dirty="0"/>
          </a:p>
          <a:p>
            <a:pPr marL="45720" indent="0" rtl="0">
              <a:buNone/>
            </a:pPr>
            <a:endParaRPr lang="tr-TR" sz="2400" dirty="0"/>
          </a:p>
          <a:p>
            <a:pPr marL="365760" lvl="1" indent="0">
              <a:buNone/>
            </a:pPr>
            <a:endParaRPr lang="tr-TR" sz="2200" dirty="0"/>
          </a:p>
          <a:p>
            <a:pPr rtl="0"/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F6BF-771F-460A-7CA9-D796DDBB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sz="1200" dirty="0"/>
              <a:t>2 </a:t>
            </a:r>
            <a:r>
              <a:rPr lang="en-US" sz="1200" dirty="0" err="1"/>
              <a:t>Haziran</a:t>
            </a:r>
            <a:r>
              <a:rPr lang="en-US" sz="1200" dirty="0"/>
              <a:t> 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A2D0B-0F5F-4406-D68A-6F4F3B0E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sz="1100" dirty="0" err="1"/>
              <a:t>Kriminal</a:t>
            </a:r>
            <a:r>
              <a:rPr lang="en-GB" sz="1100" dirty="0"/>
              <a:t> </a:t>
            </a:r>
            <a:r>
              <a:rPr lang="en-GB" dirty="0" err="1"/>
              <a:t>Olayların</a:t>
            </a:r>
            <a:r>
              <a:rPr lang="en-GB" sz="1100" dirty="0"/>
              <a:t> </a:t>
            </a:r>
            <a:r>
              <a:rPr lang="en-GB" sz="1100" dirty="0" err="1"/>
              <a:t>Azaltılması</a:t>
            </a:r>
            <a:endParaRPr lang="en-gb" sz="11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2206AC-0E4D-0623-CCDA-CE874ADB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z="1200" smtClean="0"/>
              <a:t>2</a:t>
            </a:fld>
            <a:endParaRPr lang="en-US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691CD53-A205-3405-D3F9-9F86831C8356}"/>
              </a:ext>
            </a:extLst>
          </p:cNvPr>
          <p:cNvSpPr/>
          <p:nvPr/>
        </p:nvSpPr>
        <p:spPr>
          <a:xfrm>
            <a:off x="828675" y="1295400"/>
            <a:ext cx="466724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6171-5457-5E8D-4E02-8593AEFE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4. sonuçlar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C9FC5-C1F1-439A-EE12-E40349A4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000EA-5EF4-CE7F-AC7D-9D4A359FB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92127-06F5-7698-10AD-D29F32F6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880DE9-D7BB-E094-2362-0360C1C4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4377431" cy="4114800"/>
          </a:xfrm>
        </p:spPr>
        <p:txBody>
          <a:bodyPr>
            <a:normAutofit/>
          </a:bodyPr>
          <a:lstStyle/>
          <a:p>
            <a:r>
              <a:rPr lang="tr-TR" sz="2800" dirty="0"/>
              <a:t>Hassasiyet: 3.95%</a:t>
            </a:r>
          </a:p>
          <a:p>
            <a:r>
              <a:rPr lang="tr-TR" sz="2800" dirty="0"/>
              <a:t>Tutuklanma Oranı: 8.60%</a:t>
            </a:r>
          </a:p>
          <a:p>
            <a:r>
              <a:rPr lang="tr-TR" sz="2800" dirty="0"/>
              <a:t>Kesinlik: 100%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sz="2800" dirty="0"/>
              <a:t>ACFOS literatürdeki suç tahmin sistemlerinden daha iyi performansa sahiptir</a:t>
            </a:r>
            <a:endParaRPr lang="en-GB" sz="2800" dirty="0"/>
          </a:p>
        </p:txBody>
      </p:sp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11477BC2-5693-BA2C-6C6E-BF1BC5861A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50" y="1828800"/>
            <a:ext cx="4754926" cy="30064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689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90486"/>
            <a:ext cx="9896475" cy="1876425"/>
          </a:xfrm>
        </p:spPr>
        <p:txBody>
          <a:bodyPr rtlCol="0">
            <a:normAutofit/>
          </a:bodyPr>
          <a:lstStyle/>
          <a:p>
            <a:pPr rtl="0"/>
            <a:r>
              <a:rPr lang="en-US" sz="6000" dirty="0"/>
              <a:t>``</a:t>
            </a:r>
            <a:r>
              <a:rPr lang="tr-TR" sz="6000" dirty="0"/>
              <a:t>SORULAR?</a:t>
            </a:r>
            <a:r>
              <a:rPr lang="en-US" sz="6000" dirty="0"/>
              <a:t>``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7425" y="5524501"/>
            <a:ext cx="3495675" cy="438150"/>
          </a:xfrm>
        </p:spPr>
        <p:txBody>
          <a:bodyPr rtlCol="0">
            <a:normAutofit/>
          </a:bodyPr>
          <a:lstStyle/>
          <a:p>
            <a:pPr rtl="0"/>
            <a:r>
              <a:rPr lang="tr-TR" sz="1800" dirty="0">
                <a:solidFill>
                  <a:schemeClr val="accent1">
                    <a:lumMod val="75000"/>
                  </a:schemeClr>
                </a:solidFill>
              </a:rPr>
              <a:t>2 haziran 2022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0445B-B06E-8B2F-8A15-8A90558CD01B}"/>
              </a:ext>
            </a:extLst>
          </p:cNvPr>
          <p:cNvSpPr txBox="1"/>
          <p:nvPr/>
        </p:nvSpPr>
        <p:spPr>
          <a:xfrm>
            <a:off x="771525" y="2551837"/>
            <a:ext cx="10360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b="1" dirty="0">
                <a:latin typeface="+mj-lt"/>
              </a:rPr>
              <a:t>İLETİŞİM ADRESLERİ:</a:t>
            </a:r>
          </a:p>
          <a:p>
            <a:r>
              <a:rPr lang="tr-TR" sz="2400" dirty="0"/>
              <a:t>YILDIRIM ÇAT		LİDER		031990039@ogr.uludag.edu.tr</a:t>
            </a:r>
          </a:p>
          <a:p>
            <a:r>
              <a:rPr lang="tr-TR" sz="2400" dirty="0"/>
              <a:t>HAMZA HARUN ERCUL    	RAPORTÖR	031990041@ogr.uludag.edu.tr</a:t>
            </a:r>
          </a:p>
          <a:p>
            <a:r>
              <a:rPr lang="tr-TR" sz="2400" dirty="0"/>
              <a:t>SENANUR TAKIR 		ÜYE		031990038@ogr.uludag.edu.tr</a:t>
            </a:r>
          </a:p>
        </p:txBody>
      </p:sp>
    </p:spTree>
    <p:extLst>
      <p:ext uri="{BB962C8B-B14F-4D97-AF65-F5344CB8AC3E}">
        <p14:creationId xmlns:p14="http://schemas.microsoft.com/office/powerpoint/2010/main" val="367164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54D1-53AC-E9F6-1900-3B9CFF907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169" y="-149956"/>
            <a:ext cx="9601200" cy="1143000"/>
          </a:xfrm>
        </p:spPr>
        <p:txBody>
          <a:bodyPr/>
          <a:lstStyle/>
          <a:p>
            <a:r>
              <a:rPr lang="tr-TR" dirty="0"/>
              <a:t>Toplantı tutanakları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06DBC-72F8-AA7E-3E1A-EC2E5027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Kriminal Olayların Azaltılması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A04EC-18A0-1650-7F7F-9455594B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2B81A-02E0-6149-786E-F42C94F7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159F3EB0-718E-94A1-F314-BF4C70ABE16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177048"/>
              </p:ext>
            </p:extLst>
          </p:nvPr>
        </p:nvGraphicFramePr>
        <p:xfrm>
          <a:off x="1178169" y="123849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400" imgH="792360" progId="Word.Document.12">
                  <p:embed/>
                </p:oleObj>
              </mc:Choice>
              <mc:Fallback>
                <p:oleObj name="Document" showAsIcon="1" r:id="rId2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8169" y="123849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3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80DA-D090-601C-CE5F-CE271DB0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1.1 hipotez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685B7-561E-8137-9431-C7498F3FC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sz="2800" dirty="0"/>
          </a:p>
          <a:p>
            <a:r>
              <a:rPr lang="tr-TR" sz="2800" dirty="0"/>
              <a:t>Bulut bilişim ve sis bilişim paradigmaları altyapısında görüntü işleme ve derin öğrenme teknikleriyle </a:t>
            </a:r>
            <a:r>
              <a:rPr lang="tr-TR" sz="2800" dirty="0" err="1"/>
              <a:t>kriminal</a:t>
            </a:r>
            <a:r>
              <a:rPr lang="tr-TR" sz="2800" dirty="0"/>
              <a:t> suçlar önceden tahmin edilebilir ve suçla mücadele birimlerine bildirim yapılabilir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E6184-25AB-63A7-2842-2836380E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Kriminal</a:t>
            </a:r>
            <a:r>
              <a:rPr lang="en-GB" dirty="0"/>
              <a:t> </a:t>
            </a:r>
            <a:r>
              <a:rPr lang="en-GB" dirty="0" err="1"/>
              <a:t>Olayların</a:t>
            </a:r>
            <a:r>
              <a:rPr lang="en-GB" dirty="0"/>
              <a:t> </a:t>
            </a:r>
            <a:r>
              <a:rPr lang="en-GB" dirty="0" err="1"/>
              <a:t>Azaltılması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B6421-8BB0-9350-0C06-266D1957F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E9C9-04C4-E93C-330C-7FED93B7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80DA-D090-601C-CE5F-CE271DB0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447869"/>
            <a:ext cx="9601200" cy="1143000"/>
          </a:xfrm>
        </p:spPr>
        <p:txBody>
          <a:bodyPr/>
          <a:lstStyle/>
          <a:p>
            <a:r>
              <a:rPr lang="tr-TR" dirty="0"/>
              <a:t>1.2 GEREKÇE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685B7-561E-8137-9431-C7498F3FC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371600"/>
            <a:ext cx="9601200" cy="4114800"/>
          </a:xfrm>
        </p:spPr>
        <p:txBody>
          <a:bodyPr>
            <a:normAutofit/>
          </a:bodyPr>
          <a:lstStyle/>
          <a:p>
            <a:endParaRPr lang="tr-TR" sz="2800" dirty="0"/>
          </a:p>
          <a:p>
            <a:r>
              <a:rPr lang="tr-TR" sz="2800" dirty="0"/>
              <a:t>Güvenliğin insanların temel ihtiyacı olması</a:t>
            </a:r>
          </a:p>
          <a:p>
            <a:r>
              <a:rPr lang="tr-TR" sz="2800" dirty="0"/>
              <a:t>Günümüzdeki sistemlerinin suç tahmini mekanizmasına sahip olmaması</a:t>
            </a:r>
          </a:p>
          <a:p>
            <a:r>
              <a:rPr lang="tr-TR" sz="2800" dirty="0"/>
              <a:t>Güvenlik kameralarının suç işlendiği anda birimlere herhangi bir uyarı göndermemesi</a:t>
            </a:r>
          </a:p>
          <a:p>
            <a:pPr marL="45720" indent="0">
              <a:buNone/>
            </a:pPr>
            <a:endParaRPr lang="tr-TR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E6184-25AB-63A7-2842-2836380E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Kriminal</a:t>
            </a:r>
            <a:r>
              <a:rPr lang="en-GB" dirty="0"/>
              <a:t> </a:t>
            </a:r>
            <a:r>
              <a:rPr lang="en-GB" dirty="0" err="1"/>
              <a:t>Olayların</a:t>
            </a:r>
            <a:r>
              <a:rPr lang="en-GB" dirty="0"/>
              <a:t> </a:t>
            </a:r>
            <a:r>
              <a:rPr lang="en-GB" dirty="0" err="1"/>
              <a:t>Azaltılması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B6421-8BB0-9350-0C06-266D1957F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E9C9-04C4-E93C-330C-7FED93B7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2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80DA-D090-601C-CE5F-CE271DB0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746" y="-53433"/>
            <a:ext cx="9601200" cy="1143000"/>
          </a:xfrm>
        </p:spPr>
        <p:txBody>
          <a:bodyPr/>
          <a:lstStyle/>
          <a:p>
            <a:r>
              <a:rPr lang="tr-TR" dirty="0"/>
              <a:t>1.3 LİTERATÜR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685B7-561E-8137-9431-C7498F3FC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804" y="1173147"/>
            <a:ext cx="4800600" cy="4020289"/>
          </a:xfrm>
        </p:spPr>
        <p:txBody>
          <a:bodyPr>
            <a:normAutofit fontScale="47500" lnSpcReduction="20000"/>
          </a:bodyPr>
          <a:lstStyle/>
          <a:p>
            <a:endParaRPr lang="tr-TR" sz="2800" dirty="0"/>
          </a:p>
          <a:p>
            <a:r>
              <a:rPr lang="tr-TR" sz="5000" dirty="0"/>
              <a:t>Sis bilişim, verilerin alınıp gereksiz verilerden kurtulmak için merkezi sunuculara gönderilmesini ve daha az veri depolayarak güvenlik sistemlerini kolaylaştıran bir mimariyi önümüze sunar.</a:t>
            </a:r>
          </a:p>
          <a:p>
            <a:r>
              <a:rPr lang="tr-TR" sz="5000" dirty="0"/>
              <a:t>Smart </a:t>
            </a:r>
            <a:r>
              <a:rPr lang="tr-TR" sz="5000" dirty="0" err="1"/>
              <a:t>Transportation</a:t>
            </a:r>
            <a:r>
              <a:rPr lang="tr-TR" sz="5000" dirty="0"/>
              <a:t> </a:t>
            </a:r>
            <a:r>
              <a:rPr lang="tr-TR" sz="5000" dirty="0" err="1"/>
              <a:t>Safety</a:t>
            </a:r>
            <a:r>
              <a:rPr lang="tr-TR" sz="5000" dirty="0"/>
              <a:t> (STS)’de bulut bilişime ek olarak sis bilişim de kullanılmıştır. Böylece gerçek zaman akıllı gözetleme tabanlı bir sistem kurulmuştur. </a:t>
            </a:r>
          </a:p>
          <a:p>
            <a:endParaRPr lang="tr-TR" sz="2800" dirty="0"/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E6184-25AB-63A7-2842-2836380E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Kriminal</a:t>
            </a:r>
            <a:r>
              <a:rPr lang="en-GB" dirty="0"/>
              <a:t> </a:t>
            </a:r>
            <a:r>
              <a:rPr lang="en-GB" dirty="0" err="1"/>
              <a:t>Olayların</a:t>
            </a:r>
            <a:r>
              <a:rPr lang="en-GB" dirty="0"/>
              <a:t> </a:t>
            </a:r>
            <a:r>
              <a:rPr lang="en-GB" dirty="0" err="1"/>
              <a:t>Azaltılması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B6421-8BB0-9350-0C06-266D1957F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E9C9-04C4-E93C-330C-7FED93B7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F3203DF-6217-04A4-BE00-23FC38AC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98" y="1578744"/>
            <a:ext cx="5204907" cy="3209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75F236-339B-4699-26DA-A542C95C1B7F}"/>
              </a:ext>
            </a:extLst>
          </p:cNvPr>
          <p:cNvSpPr txBox="1"/>
          <p:nvPr/>
        </p:nvSpPr>
        <p:spPr>
          <a:xfrm>
            <a:off x="745724" y="5885895"/>
            <a:ext cx="8726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1050" dirty="0"/>
              <a:t>[1] </a:t>
            </a:r>
            <a:r>
              <a:rPr lang="en-GB" sz="1050" dirty="0"/>
              <a:t>NETO</a:t>
            </a:r>
            <a:r>
              <a:rPr lang="tr-TR" sz="1050" dirty="0"/>
              <a:t>, </a:t>
            </a:r>
            <a:r>
              <a:rPr lang="en-GB" sz="1050" b="0" i="0" u="none" strike="noStrike" baseline="0" dirty="0">
                <a:latin typeface="FormataOTFMd"/>
              </a:rPr>
              <a:t>ZHAO</a:t>
            </a:r>
            <a:r>
              <a:rPr lang="tr-TR" sz="1050" dirty="0">
                <a:latin typeface="FormataOTFMd"/>
              </a:rPr>
              <a:t>, </a:t>
            </a:r>
            <a:r>
              <a:rPr lang="en-GB" sz="1050" b="0" i="0" u="none" strike="noStrike" baseline="0" dirty="0">
                <a:latin typeface="FormataOTFCond-Md"/>
              </a:rPr>
              <a:t>Fog-Based Crime-Assistance in Smart</a:t>
            </a:r>
            <a:r>
              <a:rPr lang="tr-TR" sz="1050" b="0" i="0" u="none" strike="noStrike" baseline="0" dirty="0">
                <a:latin typeface="FormataOTFCond-Md"/>
              </a:rPr>
              <a:t> </a:t>
            </a:r>
            <a:r>
              <a:rPr lang="en-GB" sz="1050" b="0" i="0" u="none" strike="noStrike" baseline="0" dirty="0">
                <a:latin typeface="FormataOTFCond-Md"/>
              </a:rPr>
              <a:t>IoT Transportation System</a:t>
            </a:r>
            <a:endParaRPr lang="en-GB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4C870-B47C-9B86-3012-F8567FCA9E83}"/>
              </a:ext>
            </a:extLst>
          </p:cNvPr>
          <p:cNvSpPr/>
          <p:nvPr/>
        </p:nvSpPr>
        <p:spPr>
          <a:xfrm>
            <a:off x="7892248" y="4908913"/>
            <a:ext cx="2388093" cy="4205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Şekil 1. STS Mimarisi [1]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120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80DA-D090-601C-CE5F-CE271DB0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1.4 HEDEFLER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685B7-561E-8137-9431-C7498F3FC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71600"/>
            <a:ext cx="9601200" cy="4114800"/>
          </a:xfrm>
        </p:spPr>
        <p:txBody>
          <a:bodyPr/>
          <a:lstStyle/>
          <a:p>
            <a:endParaRPr lang="tr-TR" sz="2800" dirty="0"/>
          </a:p>
          <a:p>
            <a:r>
              <a:rPr lang="tr-TR" sz="2800" dirty="0"/>
              <a:t>Bulut bilişim ve sis bilişim paradigmaları kullanarak bir suç tahmin sistemi geliştirmek</a:t>
            </a:r>
            <a:r>
              <a:rPr lang="en-US" sz="2800" dirty="0"/>
              <a:t> </a:t>
            </a:r>
            <a:endParaRPr lang="tr-TR" sz="2800" dirty="0"/>
          </a:p>
          <a:p>
            <a:r>
              <a:rPr lang="tr-TR" sz="2800" dirty="0"/>
              <a:t>Geliştirilen sistemin hız ve hassasiyet arasında değiş tokuşu olabildiğince optimize edebilecek düzeyde olması</a:t>
            </a:r>
          </a:p>
          <a:p>
            <a:r>
              <a:rPr lang="tr-TR" sz="2800" dirty="0"/>
              <a:t>Global seviyede tutuklanma sayısının artması</a:t>
            </a:r>
          </a:p>
          <a:p>
            <a:r>
              <a:rPr lang="tr-TR" sz="2800" dirty="0"/>
              <a:t>Büyük veri hacminin yönetilebilmesi</a:t>
            </a:r>
          </a:p>
          <a:p>
            <a:endParaRPr lang="tr-TR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E6184-25AB-63A7-2842-2836380E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Kriminal</a:t>
            </a:r>
            <a:r>
              <a:rPr lang="en-GB" dirty="0"/>
              <a:t> </a:t>
            </a:r>
            <a:r>
              <a:rPr lang="en-GB" dirty="0" err="1"/>
              <a:t>Olayların</a:t>
            </a:r>
            <a:r>
              <a:rPr lang="en-GB" dirty="0"/>
              <a:t> </a:t>
            </a:r>
            <a:r>
              <a:rPr lang="en-GB" dirty="0" err="1"/>
              <a:t>Azaltılması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B6421-8BB0-9350-0C06-266D1957F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 Haziran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E9C9-04C4-E93C-330C-7FED93B7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0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1143000"/>
          </a:xfrm>
        </p:spPr>
        <p:txBody>
          <a:bodyPr rtlCol="0"/>
          <a:lstStyle/>
          <a:p>
            <a:pPr rtl="0"/>
            <a:r>
              <a:rPr lang="tr-TR" dirty="0"/>
              <a:t>SUNUM AKIŞI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399" y="1371600"/>
            <a:ext cx="9601200" cy="4114800"/>
          </a:xfrm>
        </p:spPr>
        <p:txBody>
          <a:bodyPr rtlCol="0">
            <a:normAutofit fontScale="70000" lnSpcReduction="20000"/>
          </a:bodyPr>
          <a:lstStyle/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GİRİŞ</a:t>
            </a:r>
          </a:p>
          <a:p>
            <a:pPr marL="365760" lvl="1" indent="0">
              <a:buNone/>
            </a:pPr>
            <a:r>
              <a:rPr lang="tr-TR" sz="2200" dirty="0"/>
              <a:t>1.1 HİPOTEZ</a:t>
            </a:r>
          </a:p>
          <a:p>
            <a:pPr marL="365760" lvl="1" indent="0">
              <a:buNone/>
            </a:pPr>
            <a:r>
              <a:rPr lang="tr-TR" sz="2200" dirty="0"/>
              <a:t>1.2 GEREKÇE</a:t>
            </a:r>
          </a:p>
          <a:p>
            <a:pPr marL="365760" lvl="1" indent="0">
              <a:buNone/>
            </a:pPr>
            <a:r>
              <a:rPr lang="tr-TR" sz="2200" dirty="0"/>
              <a:t>1.3 LİTERATÜR</a:t>
            </a:r>
          </a:p>
          <a:p>
            <a:pPr marL="365760" lvl="1" indent="0">
              <a:buNone/>
            </a:pPr>
            <a:r>
              <a:rPr lang="tr-TR" sz="2200" dirty="0"/>
              <a:t>1.4 HEDEFLER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YÖNTEMLER</a:t>
            </a:r>
          </a:p>
          <a:p>
            <a:pPr marL="365760" lvl="1" indent="0">
              <a:buNone/>
            </a:pPr>
            <a:r>
              <a:rPr lang="tr-TR" sz="2200" dirty="0"/>
              <a:t>2.1 SİS BİLİŞİM</a:t>
            </a:r>
          </a:p>
          <a:p>
            <a:pPr marL="365760" lvl="1" indent="0">
              <a:buNone/>
            </a:pPr>
            <a:r>
              <a:rPr lang="tr-TR" sz="2200" dirty="0"/>
              <a:t>2.1 ACFOS MİMARİSİ</a:t>
            </a:r>
          </a:p>
          <a:p>
            <a:pPr marL="365760" lvl="1" indent="0">
              <a:buNone/>
            </a:pPr>
            <a:r>
              <a:rPr lang="tr-TR" sz="2200" dirty="0"/>
              <a:t>2.2 ANALİZ YÖNTEMİ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BULGULAR</a:t>
            </a:r>
          </a:p>
          <a:p>
            <a:pPr marL="365760" lvl="1" indent="0">
              <a:buNone/>
            </a:pPr>
            <a:r>
              <a:rPr lang="tr-TR" sz="2200" dirty="0"/>
              <a:t>3.1 ULAŞILAN HEDEFLER</a:t>
            </a:r>
          </a:p>
          <a:p>
            <a:pPr marL="365760" lvl="1" indent="0">
              <a:buNone/>
            </a:pPr>
            <a:r>
              <a:rPr lang="tr-TR" sz="2200" dirty="0"/>
              <a:t>3.2 VERİLER</a:t>
            </a:r>
          </a:p>
          <a:p>
            <a:pPr marL="502920" indent="-457200" rtl="0">
              <a:buFont typeface="+mj-lt"/>
              <a:buAutoNum type="arabicPeriod"/>
            </a:pPr>
            <a:r>
              <a:rPr lang="tr-TR" sz="2400" dirty="0"/>
              <a:t>SONUÇLAR</a:t>
            </a:r>
          </a:p>
          <a:p>
            <a:pPr marL="365760" lvl="1" indent="0">
              <a:buNone/>
            </a:pPr>
            <a:endParaRPr lang="tr-TR" sz="2200" dirty="0"/>
          </a:p>
          <a:p>
            <a:pPr rtl="0"/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F6BF-771F-460A-7CA9-D796DDBB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dirty="0"/>
              <a:t>2 </a:t>
            </a:r>
            <a:r>
              <a:rPr lang="en-US" dirty="0" err="1"/>
              <a:t>Haziran</a:t>
            </a:r>
            <a:r>
              <a:rPr lang="en-US" dirty="0"/>
              <a:t> </a:t>
            </a:r>
            <a:r>
              <a:rPr lang="en-US" sz="1200" dirty="0"/>
              <a:t>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3A2D0B-0F5F-4406-D68A-6F4F3B0E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dirty="0" err="1"/>
              <a:t>Kriminal</a:t>
            </a:r>
            <a:r>
              <a:rPr lang="en-GB" dirty="0"/>
              <a:t> </a:t>
            </a:r>
            <a:r>
              <a:rPr lang="en-GB" dirty="0" err="1"/>
              <a:t>Olayların</a:t>
            </a:r>
            <a:r>
              <a:rPr lang="en-GB" dirty="0"/>
              <a:t> </a:t>
            </a:r>
            <a:r>
              <a:rPr lang="en-GB" dirty="0" err="1"/>
              <a:t>Azaltılması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2206AC-0E4D-0623-CCDA-CE874ADB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691CD53-A205-3405-D3F9-9F86831C8356}"/>
              </a:ext>
            </a:extLst>
          </p:cNvPr>
          <p:cNvSpPr/>
          <p:nvPr/>
        </p:nvSpPr>
        <p:spPr>
          <a:xfrm>
            <a:off x="828675" y="2855743"/>
            <a:ext cx="466724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263F-C577-A804-DB83-E19275250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/>
              <a:t>2.1 Sis bilişim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4F32F-7803-78DA-1AB8-1234B74491E0}"/>
              </a:ext>
            </a:extLst>
          </p:cNvPr>
          <p:cNvSpPr txBox="1"/>
          <p:nvPr/>
        </p:nvSpPr>
        <p:spPr>
          <a:xfrm>
            <a:off x="1295400" y="1825625"/>
            <a:ext cx="47244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800" dirty="0"/>
              <a:t>Merkeziyetçi olmayan sistem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tr-TR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800" dirty="0"/>
              <a:t>Düşük veri hacmi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tr-TR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800" dirty="0"/>
              <a:t>Güvenliğin artması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tr-TR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tr-TR" sz="2800" dirty="0"/>
              <a:t>Yanıt süresinin azalması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tr-TR" sz="2000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F7B8932-E5E5-3C4F-4541-51202786B9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56" y="1701800"/>
            <a:ext cx="3295912" cy="3756025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A9B37-91BA-FBE2-AB99-5CCF3289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0" y="6419462"/>
            <a:ext cx="5181600" cy="23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000"/>
              <a:t>Kriminal Olayların Azaltılması</a:t>
            </a:r>
            <a:endParaRPr lang="en-gb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49E33-B6BC-9788-CDC7-435FDFEC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6170" y="6419462"/>
            <a:ext cx="1351383" cy="23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kern="1200">
                <a:latin typeface="+mn-lt"/>
                <a:ea typeface="+mn-ea"/>
                <a:cs typeface="+mn-cs"/>
              </a:rPr>
              <a:t>2 Haziran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2D0B-50D1-7B34-9131-37A7B89A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358" y="6419462"/>
            <a:ext cx="698241" cy="23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F307B-44A9-6EA2-6B38-04D40E3B8E71}"/>
              </a:ext>
            </a:extLst>
          </p:cNvPr>
          <p:cNvSpPr/>
          <p:nvPr/>
        </p:nvSpPr>
        <p:spPr>
          <a:xfrm>
            <a:off x="7332207" y="5586218"/>
            <a:ext cx="2649993" cy="3524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tr-T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NexusSans"/>
              </a:rPr>
              <a:t>Şekil </a:t>
            </a:r>
            <a:r>
              <a:rPr lang="tr-TR" sz="1600" dirty="0">
                <a:solidFill>
                  <a:schemeClr val="bg1">
                    <a:lumMod val="95000"/>
                  </a:schemeClr>
                </a:solidFill>
                <a:latin typeface="NexusSans"/>
              </a:rPr>
              <a:t>3</a:t>
            </a:r>
            <a:r>
              <a:rPr lang="tr-T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NexusSans"/>
              </a:rPr>
              <a:t>. Sis bilişim mimarisi [3]</a:t>
            </a:r>
            <a:endParaRPr lang="en-GB" sz="1600" b="0" i="0" dirty="0">
              <a:solidFill>
                <a:schemeClr val="bg1">
                  <a:lumMod val="95000"/>
                </a:schemeClr>
              </a:solidFill>
              <a:effectLst/>
              <a:latin typeface="Nexus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9BB1E-A690-F78F-ACFB-B1FB7F2F2E04}"/>
              </a:ext>
            </a:extLst>
          </p:cNvPr>
          <p:cNvSpPr txBox="1"/>
          <p:nvPr/>
        </p:nvSpPr>
        <p:spPr>
          <a:xfrm>
            <a:off x="1295400" y="5928730"/>
            <a:ext cx="6048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[3] </a:t>
            </a:r>
            <a:r>
              <a:rPr lang="en-GB" sz="1100" dirty="0"/>
              <a:t>M. </a:t>
            </a:r>
            <a:r>
              <a:rPr lang="en-GB" sz="1100" dirty="0" err="1"/>
              <a:t>Ogiela</a:t>
            </a:r>
            <a:r>
              <a:rPr lang="en-GB" sz="1100" dirty="0"/>
              <a:t>, L. </a:t>
            </a:r>
            <a:r>
              <a:rPr lang="en-GB" sz="1100" dirty="0" err="1"/>
              <a:t>Ogiela</a:t>
            </a:r>
            <a:r>
              <a:rPr lang="tr-TR" sz="1100" dirty="0"/>
              <a:t> </a:t>
            </a:r>
            <a:r>
              <a:rPr lang="en-GB" sz="1100" dirty="0" err="1"/>
              <a:t>Behavioral</a:t>
            </a:r>
            <a:r>
              <a:rPr lang="en-GB" sz="1100" dirty="0"/>
              <a:t> security in cloud and fog computing </a:t>
            </a:r>
            <a:r>
              <a:rPr lang="tr-TR" sz="1100" dirty="0"/>
              <a:t>(2018)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304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0380-D7CF-D876-CF7E-0EDCD8B5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0"/>
            <a:ext cx="11096625" cy="1031302"/>
          </a:xfrm>
        </p:spPr>
        <p:txBody>
          <a:bodyPr anchor="b">
            <a:normAutofit/>
          </a:bodyPr>
          <a:lstStyle/>
          <a:p>
            <a:r>
              <a:rPr lang="tr-TR" dirty="0"/>
              <a:t>2.2 ACFOS (</a:t>
            </a:r>
            <a:r>
              <a:rPr lang="tr-TR" dirty="0" err="1">
                <a:latin typeface="+mn-lt"/>
              </a:rPr>
              <a:t>Area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crıme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forecastıng</a:t>
            </a:r>
            <a:r>
              <a:rPr lang="tr-TR" dirty="0">
                <a:latin typeface="+mn-lt"/>
              </a:rPr>
              <a:t> </a:t>
            </a:r>
            <a:r>
              <a:rPr lang="tr-TR" dirty="0" err="1">
                <a:latin typeface="+mn-lt"/>
              </a:rPr>
              <a:t>system</a:t>
            </a:r>
            <a:r>
              <a:rPr lang="tr-TR" dirty="0"/>
              <a:t>) mimarisi</a:t>
            </a:r>
            <a:endParaRPr lang="en-GB" dirty="0"/>
          </a:p>
        </p:txBody>
      </p:sp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F8AEB02A-5B64-5AA7-F0BB-DEF961B065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93059"/>
            <a:ext cx="4175121" cy="4255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FA469-6E80-382F-9FC8-412EFB88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0" y="6419462"/>
            <a:ext cx="5181600" cy="23890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200" dirty="0" err="1"/>
              <a:t>Kriminal</a:t>
            </a:r>
            <a:r>
              <a:rPr lang="en-GB" sz="1200" dirty="0"/>
              <a:t> </a:t>
            </a:r>
            <a:r>
              <a:rPr lang="en-GB" sz="1200" dirty="0" err="1"/>
              <a:t>Olayların</a:t>
            </a:r>
            <a:r>
              <a:rPr lang="en-GB" sz="1200" dirty="0"/>
              <a:t> </a:t>
            </a:r>
            <a:r>
              <a:rPr lang="en-GB" sz="1200" dirty="0" err="1"/>
              <a:t>Azaltılması</a:t>
            </a:r>
            <a:endParaRPr lang="en-gb" sz="1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F7A33-11BD-C6F9-A7D7-95DAAB00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32345" y="6419462"/>
            <a:ext cx="1351383" cy="23890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2 </a:t>
            </a:r>
            <a:r>
              <a:rPr lang="en-US" sz="1200" dirty="0" err="1"/>
              <a:t>Haziran</a:t>
            </a:r>
            <a:r>
              <a:rPr lang="en-US" sz="1200" dirty="0"/>
              <a:t>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F1F67-34AE-A441-8C54-D34776F1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8358" y="6419462"/>
            <a:ext cx="698241" cy="238902"/>
          </a:xfrm>
        </p:spPr>
        <p:txBody>
          <a:bodyPr anchor="ctr">
            <a:no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n-US" sz="120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E95BD8-2065-B1B2-8BCF-FBA497516F59}"/>
              </a:ext>
            </a:extLst>
          </p:cNvPr>
          <p:cNvSpPr/>
          <p:nvPr/>
        </p:nvSpPr>
        <p:spPr>
          <a:xfrm>
            <a:off x="2038350" y="5760682"/>
            <a:ext cx="2486025" cy="2389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ACFOS MİMARİSİ</a:t>
            </a:r>
            <a:endParaRPr lang="en-GB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A2CDE-C062-2FCE-100E-5C1494E6E567}"/>
              </a:ext>
            </a:extLst>
          </p:cNvPr>
          <p:cNvSpPr/>
          <p:nvPr/>
        </p:nvSpPr>
        <p:spPr>
          <a:xfrm>
            <a:off x="7115175" y="5771181"/>
            <a:ext cx="2486025" cy="2389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600" dirty="0"/>
              <a:t>AKIŞ DİYAGRAMI</a:t>
            </a:r>
            <a:endParaRPr lang="en-GB" sz="1600" dirty="0"/>
          </a:p>
        </p:txBody>
      </p:sp>
      <p:pic>
        <p:nvPicPr>
          <p:cNvPr id="29" name="Content Placeholder 28" descr="Diagram&#10;&#10;Description automatically generated">
            <a:extLst>
              <a:ext uri="{FF2B5EF4-FFF2-40B4-BE49-F238E27FC236}">
                <a16:creationId xmlns:a16="http://schemas.microsoft.com/office/drawing/2014/main" id="{4DBB833C-098E-655D-92B0-429990DA1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93059"/>
            <a:ext cx="4724400" cy="4255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48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1388</TotalTime>
  <Words>799</Words>
  <Application>Microsoft Office PowerPoint</Application>
  <PresentationFormat>Widescreen</PresentationFormat>
  <Paragraphs>207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Cambria</vt:lpstr>
      <vt:lpstr>FormataOTFCond-Md</vt:lpstr>
      <vt:lpstr>FormataOTFMd</vt:lpstr>
      <vt:lpstr>NexusSans</vt:lpstr>
      <vt:lpstr>TimesLTStd-Roman</vt:lpstr>
      <vt:lpstr>Wingdings</vt:lpstr>
      <vt:lpstr>Red Line Business 16x9</vt:lpstr>
      <vt:lpstr>Microsoft Word Document</vt:lpstr>
      <vt:lpstr>Kriminal Olayların azaltılması</vt:lpstr>
      <vt:lpstr>SUNUM AKIŞI</vt:lpstr>
      <vt:lpstr>1.1 hipotez</vt:lpstr>
      <vt:lpstr>1.2 GEREKÇE</vt:lpstr>
      <vt:lpstr>1.3 LİTERATÜR</vt:lpstr>
      <vt:lpstr>1.4 HEDEFLER</vt:lpstr>
      <vt:lpstr>SUNUM AKIŞI</vt:lpstr>
      <vt:lpstr>2.1 Sis bilişim</vt:lpstr>
      <vt:lpstr>2.2 ACFOS (Area crıme forecastıng system) mimarisi</vt:lpstr>
      <vt:lpstr>2.2 acfos MİMARİSİ(Devam)</vt:lpstr>
      <vt:lpstr>2.2 acfos mimarisi(devam): Görüntü işleme</vt:lpstr>
      <vt:lpstr>2.2 acfos mimarisi(devam): KNN VE FASTER RCNN</vt:lpstr>
      <vt:lpstr>2.3 Analiz yöntemi</vt:lpstr>
      <vt:lpstr>SUNUM AKIŞI</vt:lpstr>
      <vt:lpstr>3.1 ulaşılan hedefler</vt:lpstr>
      <vt:lpstr>3.2  veriler: hassasiyet oranı</vt:lpstr>
      <vt:lpstr>3.2 veriler(DEVAM): tutuklanma oranı</vt:lpstr>
      <vt:lpstr>3.2 veriler(DEVAM): karmaşıklık matrisi</vt:lpstr>
      <vt:lpstr>SUNUM AKIŞI</vt:lpstr>
      <vt:lpstr>4. sonuçlar</vt:lpstr>
      <vt:lpstr>``SORULAR?``</vt:lpstr>
      <vt:lpstr>Toplantı tutanakları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Kriminal Olayların azaltılması</dc:title>
  <dc:creator>Yıldırım Çat</dc:creator>
  <cp:lastModifiedBy>Yıldırım Çat</cp:lastModifiedBy>
  <cp:revision>17</cp:revision>
  <dcterms:created xsi:type="dcterms:W3CDTF">2022-05-29T07:14:17Z</dcterms:created>
  <dcterms:modified xsi:type="dcterms:W3CDTF">2022-05-31T14:48:12Z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